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6" r:id="rId2"/>
    <p:sldId id="259" r:id="rId3"/>
    <p:sldId id="266" r:id="rId4"/>
    <p:sldId id="258" r:id="rId5"/>
    <p:sldId id="267" r:id="rId6"/>
    <p:sldId id="260" r:id="rId7"/>
    <p:sldId id="269" r:id="rId8"/>
    <p:sldId id="262" r:id="rId9"/>
    <p:sldId id="271" r:id="rId10"/>
    <p:sldId id="270" r:id="rId11"/>
    <p:sldId id="264" r:id="rId12"/>
    <p:sldId id="265" r:id="rId13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A3A3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8BBD1-6026-4EB5-965B-EF8452860540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F5B6CF-306C-40A5-B65C-A3580255C5A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070A6A1-8DDD-4989-BA69-6C6178D66546}" type="datetimeFigureOut">
              <a:rPr lang="es-VE" smtClean="0"/>
              <a:pPr/>
              <a:t>01/03/2010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E040ED5-9FCC-497D-BACA-E6F3C304AD5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xONhzgMXNM&amp;feature=player_embedded#pageBottom" TargetMode="External"/><Relationship Id="rId2" Type="http://schemas.openxmlformats.org/officeDocument/2006/relationships/slideLayout" Target="../slideLayouts/slideLayout9.xml"/><Relationship Id="rId1" Type="http://schemas.openxmlformats.org/officeDocument/2006/relationships/video" Target="file:///C:\Users\Usuario\Desktop\man%20makes%20a%20horse%20out%20of%20glass.avi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Título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829761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tx1"/>
                </a:solidFill>
              </a:rPr>
              <a:t>Glass</a:t>
            </a:r>
            <a:endParaRPr lang="en-US" sz="8800" dirty="0">
              <a:solidFill>
                <a:schemeClr val="tx1"/>
              </a:solidFill>
            </a:endParaRPr>
          </a:p>
        </p:txBody>
      </p:sp>
      <p:sp>
        <p:nvSpPr>
          <p:cNvPr id="35" name="3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Angiebeth Avendaño</a:t>
            </a:r>
          </a:p>
          <a:p>
            <a:r>
              <a:rPr lang="en-US" sz="1800" dirty="0" smtClean="0"/>
              <a:t>Sabine Beyer</a:t>
            </a:r>
          </a:p>
          <a:p>
            <a:r>
              <a:rPr lang="en-US" sz="1800" dirty="0" err="1" smtClean="0"/>
              <a:t>Fátima</a:t>
            </a:r>
            <a:r>
              <a:rPr lang="en-US" sz="1800" dirty="0" smtClean="0"/>
              <a:t> Ferreira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038262" y="-527071"/>
            <a:ext cx="7772399" cy="182880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Invention</a:t>
            </a:r>
            <a:endParaRPr lang="en-US" sz="5400" dirty="0"/>
          </a:p>
        </p:txBody>
      </p:sp>
      <p:grpSp>
        <p:nvGrpSpPr>
          <p:cNvPr id="3" name="3 Grupo"/>
          <p:cNvGrpSpPr>
            <a:grpSpLocks/>
          </p:cNvGrpSpPr>
          <p:nvPr/>
        </p:nvGrpSpPr>
        <p:grpSpPr bwMode="auto">
          <a:xfrm>
            <a:off x="428625" y="2492375"/>
            <a:ext cx="8715375" cy="142875"/>
            <a:chOff x="1857356" y="2500306"/>
            <a:chExt cx="7286644" cy="142876"/>
          </a:xfrm>
        </p:grpSpPr>
        <p:cxnSp>
          <p:nvCxnSpPr>
            <p:cNvPr id="5" name="4 Conector recto"/>
            <p:cNvCxnSpPr/>
            <p:nvPr/>
          </p:nvCxnSpPr>
          <p:spPr>
            <a:xfrm rot="10800000">
              <a:off x="2000700" y="2571745"/>
              <a:ext cx="7143300" cy="71437"/>
            </a:xfrm>
            <a:prstGeom prst="line">
              <a:avLst/>
            </a:prstGeom>
            <a:ln w="38100">
              <a:solidFill>
                <a:schemeClr val="tx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Elipse"/>
            <p:cNvSpPr/>
            <p:nvPr/>
          </p:nvSpPr>
          <p:spPr>
            <a:xfrm>
              <a:off x="1857356" y="2500306"/>
              <a:ext cx="143344" cy="142876"/>
            </a:xfrm>
            <a:prstGeom prst="ellipse">
              <a:avLst/>
            </a:prstGeom>
            <a:solidFill>
              <a:schemeClr val="tx1">
                <a:lumMod val="65000"/>
              </a:schemeClr>
            </a:solidFill>
            <a:ln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1508" name="AutoShape 2" descr="http://sn140w.snt140.mail.live.com/att/GetAttachment.aspx?tnail=5&amp;messageId=df006b93-23e4-11df-9cd8-00215ad80a40&amp;Aux=44|0|8CC8608C8D10840||"/>
          <p:cNvSpPr>
            <a:spLocks noChangeAspect="1" noChangeArrowheads="1"/>
          </p:cNvSpPr>
          <p:nvPr/>
        </p:nvSpPr>
        <p:spPr bwMode="auto">
          <a:xfrm>
            <a:off x="63500" y="-2057400"/>
            <a:ext cx="32099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21509" name="AutoShape 4" descr="http://sn140w.snt140.mail.live.com/att/GetAttachment.aspx?tnail=5&amp;messageId=df006b93-23e4-11df-9cd8-00215ad80a40&amp;Aux=44|0|8CC8608C8D10840||"/>
          <p:cNvSpPr>
            <a:spLocks noChangeAspect="1" noChangeArrowheads="1"/>
          </p:cNvSpPr>
          <p:nvPr/>
        </p:nvSpPr>
        <p:spPr bwMode="auto">
          <a:xfrm>
            <a:off x="63500" y="-2057400"/>
            <a:ext cx="32099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21510" name="AutoShape 6" descr="http://sn140w.snt140.mail.live.com/att/GetAttachment.aspx?tnail=5&amp;messageId=df006b93-23e4-11df-9cd8-00215ad80a40&amp;Aux=44|0|8CC8608C8D10840||"/>
          <p:cNvSpPr>
            <a:spLocks noChangeAspect="1" noChangeArrowheads="1"/>
          </p:cNvSpPr>
          <p:nvPr/>
        </p:nvSpPr>
        <p:spPr bwMode="auto">
          <a:xfrm>
            <a:off x="63500" y="-2057400"/>
            <a:ext cx="32099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21511" name="AutoShape 8" descr="http://sn140w.snt140.mail.live.com/att/GetAttachment.aspx?tnail=7&amp;messageId=df006b93-23e4-11df-9cd8-00215ad80a40&amp;Aux=44|0|8CC8608C8D10840||"/>
          <p:cNvSpPr>
            <a:spLocks noChangeAspect="1" noChangeArrowheads="1"/>
          </p:cNvSpPr>
          <p:nvPr/>
        </p:nvSpPr>
        <p:spPr bwMode="auto">
          <a:xfrm>
            <a:off x="63500" y="-1477963"/>
            <a:ext cx="3810000" cy="308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21512" name="AutoShape 10" descr="http://sn140w.snt140.mail.live.com/att/GetAttachment.aspx?tnail=7&amp;messageId=df006b93-23e4-11df-9cd8-00215ad80a40&amp;Aux=44|0|8CC8608C8D10840||"/>
          <p:cNvSpPr>
            <a:spLocks noChangeAspect="1" noChangeArrowheads="1"/>
          </p:cNvSpPr>
          <p:nvPr/>
        </p:nvSpPr>
        <p:spPr bwMode="auto">
          <a:xfrm>
            <a:off x="-857250" y="1214438"/>
            <a:ext cx="38100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Lucida Sans Unicode" pitchFamily="34" charset="0"/>
            </a:endParaRPr>
          </a:p>
        </p:txBody>
      </p:sp>
      <p:pic>
        <p:nvPicPr>
          <p:cNvPr id="12" name="11 Imagen" descr="vidri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57166"/>
            <a:ext cx="2571768" cy="191880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12 Imagen" descr="vdrio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928934"/>
            <a:ext cx="2571768" cy="2928958"/>
          </a:xfrm>
          <a:prstGeom prst="rect">
            <a:avLst/>
          </a:prstGeom>
          <a:effectLst>
            <a:softEdge rad="127000"/>
          </a:effectLst>
        </p:spPr>
      </p:pic>
      <p:cxnSp>
        <p:nvCxnSpPr>
          <p:cNvPr id="17" name="16 Conector recto"/>
          <p:cNvCxnSpPr/>
          <p:nvPr/>
        </p:nvCxnSpPr>
        <p:spPr>
          <a:xfrm rot="5400000">
            <a:off x="4857750" y="2357438"/>
            <a:ext cx="4786313" cy="71437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5400000" flipH="1" flipV="1">
            <a:off x="5857875" y="4286250"/>
            <a:ext cx="5143500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3714750" y="4714875"/>
            <a:ext cx="5429250" cy="142875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3635375" y="1773238"/>
            <a:ext cx="48974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VE"/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3059113" y="1916113"/>
            <a:ext cx="15843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b="1"/>
              <a:t>4000  </a:t>
            </a:r>
            <a:r>
              <a:rPr lang="es-VE"/>
              <a:t>    years ago</a:t>
            </a:r>
          </a:p>
          <a:p>
            <a:pPr algn="ctr">
              <a:spcBef>
                <a:spcPct val="50000"/>
              </a:spcBef>
            </a:pPr>
            <a:endParaRPr lang="es-ES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3779838" y="2636838"/>
            <a:ext cx="3603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VE"/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3563938" y="3500438"/>
            <a:ext cx="2087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VE"/>
              <a:t>Eastern Mediterrenean</a:t>
            </a:r>
            <a:endParaRPr lang="es-ES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4859338" y="1916113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/>
              <a:t>1500 BC molded glasss</a:t>
            </a:r>
            <a:endParaRPr lang="es-ES"/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>
            <a:off x="6011863" y="2636838"/>
            <a:ext cx="1444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VE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5651500" y="3573463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VE"/>
              <a:t>Egypt</a:t>
            </a:r>
            <a:endParaRPr lang="es-ES"/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7272338" y="1989138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VE"/>
              <a:t>Glass industry</a:t>
            </a:r>
            <a:endParaRPr lang="es-ES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8027988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VE"/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7164388" y="3644900"/>
            <a:ext cx="1763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VE"/>
              <a:t>Roman Empire</a:t>
            </a:r>
            <a:endParaRPr lang="es-ES"/>
          </a:p>
        </p:txBody>
      </p:sp>
      <p:sp>
        <p:nvSpPr>
          <p:cNvPr id="21532" name="Line 28"/>
          <p:cNvSpPr>
            <a:spLocks noChangeShapeType="1"/>
          </p:cNvSpPr>
          <p:nvPr/>
        </p:nvSpPr>
        <p:spPr bwMode="auto">
          <a:xfrm>
            <a:off x="3635375" y="16287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VE"/>
          </a:p>
        </p:txBody>
      </p:sp>
      <p:sp>
        <p:nvSpPr>
          <p:cNvPr id="21533" name="Line 29"/>
          <p:cNvSpPr>
            <a:spLocks noChangeShapeType="1"/>
          </p:cNvSpPr>
          <p:nvPr/>
        </p:nvSpPr>
        <p:spPr bwMode="auto">
          <a:xfrm>
            <a:off x="5724525" y="16287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VE"/>
          </a:p>
        </p:txBody>
      </p:sp>
      <p:sp>
        <p:nvSpPr>
          <p:cNvPr id="21534" name="Line 30"/>
          <p:cNvSpPr>
            <a:spLocks noChangeShapeType="1"/>
          </p:cNvSpPr>
          <p:nvPr/>
        </p:nvSpPr>
        <p:spPr bwMode="auto">
          <a:xfrm>
            <a:off x="8101013" y="170021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VE"/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3995738" y="5661025"/>
            <a:ext cx="4176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VE"/>
              <a:t>“GLESUM”- transparent or lustrous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r>
              <a:rPr lang="en-US" dirty="0" smtClean="0"/>
              <a:t>Characteristics of glass in architecture</a:t>
            </a:r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- Beauty &amp; Versatility 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- Visibility &amp; Light Transmission</a:t>
            </a:r>
            <a:endParaRPr lang="es-VE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- Energy Conservation 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- Noise Resistant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- Bullet Resistant</a:t>
            </a:r>
            <a:endParaRPr lang="es-VE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Relation between architecture </a:t>
            </a:r>
            <a:br>
              <a:rPr lang="en-US" dirty="0" smtClean="0"/>
            </a:br>
            <a:r>
              <a:rPr lang="en-US" dirty="0" smtClean="0"/>
              <a:t>and glass </a:t>
            </a:r>
            <a:endParaRPr lang="en-US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571472" y="1571612"/>
            <a:ext cx="8572528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 descr="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15980" y="3786190"/>
            <a:ext cx="2327986" cy="2932897"/>
          </a:xfrm>
          <a:prstGeom prst="rect">
            <a:avLst/>
          </a:prstGeom>
          <a:effectLst>
            <a:softEdge rad="127000"/>
          </a:effectLst>
        </p:spPr>
      </p:pic>
      <p:cxnSp>
        <p:nvCxnSpPr>
          <p:cNvPr id="10" name="9 Conector recto"/>
          <p:cNvCxnSpPr/>
          <p:nvPr/>
        </p:nvCxnSpPr>
        <p:spPr>
          <a:xfrm>
            <a:off x="6929454" y="3714752"/>
            <a:ext cx="2000264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rot="5400000">
            <a:off x="5643582" y="3071822"/>
            <a:ext cx="6143644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357554" y="1643050"/>
            <a:ext cx="5329246" cy="436424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    http://classtools.net/widgets/quiz_7/57Taz.htm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</a:p>
          <a:p>
            <a:r>
              <a:rPr lang="en-US" sz="1000" dirty="0" smtClean="0"/>
              <a:t>&lt;p align='center'&gt;&lt;code&gt;&lt;</a:t>
            </a:r>
            <a:r>
              <a:rPr lang="en-US" sz="1000" dirty="0" err="1" smtClean="0"/>
              <a:t>iframe</a:t>
            </a:r>
            <a:r>
              <a:rPr lang="en-US" sz="1000" dirty="0" smtClean="0"/>
              <a:t> scrolling='no' </a:t>
            </a:r>
            <a:r>
              <a:rPr lang="en-US" sz="1000" dirty="0" err="1" smtClean="0"/>
              <a:t>src</a:t>
            </a:r>
            <a:r>
              <a:rPr lang="en-US" sz="1000" dirty="0" smtClean="0"/>
              <a:t>='http://classtools.net/widgets/quiz_7/57Taz.htm?400?300' width='408' height='320' </a:t>
            </a:r>
            <a:r>
              <a:rPr lang="en-US" sz="1000" dirty="0" err="1" smtClean="0"/>
              <a:t>frameborder</a:t>
            </a:r>
            <a:r>
              <a:rPr lang="en-US" sz="1000" dirty="0" smtClean="0"/>
              <a:t>=0&gt;&lt;/</a:t>
            </a:r>
            <a:r>
              <a:rPr lang="en-US" sz="1000" dirty="0" err="1" smtClean="0"/>
              <a:t>iframe</a:t>
            </a:r>
            <a:r>
              <a:rPr lang="en-US" sz="1000" dirty="0" smtClean="0"/>
              <a:t>&gt;&lt;/code&gt;&lt;p align='center'&gt;&lt;a </a:t>
            </a:r>
            <a:r>
              <a:rPr lang="en-US" sz="1000" dirty="0" err="1" smtClean="0"/>
              <a:t>href</a:t>
            </a:r>
            <a:r>
              <a:rPr lang="en-US" sz="1000" dirty="0" smtClean="0"/>
              <a:t>='http://classtools.net/widgets/quiz_7/57Taz.htm'&gt;Click here for full screen version&lt;/a&gt;&lt;/p&gt;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… Let’s play …</a:t>
            </a:r>
            <a:endParaRPr lang="en-US" dirty="0"/>
          </a:p>
        </p:txBody>
      </p:sp>
      <p:cxnSp>
        <p:nvCxnSpPr>
          <p:cNvPr id="6" name="5 Conector recto"/>
          <p:cNvCxnSpPr/>
          <p:nvPr/>
        </p:nvCxnSpPr>
        <p:spPr>
          <a:xfrm>
            <a:off x="571472" y="1285860"/>
            <a:ext cx="8001056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AriSab\Mis documentos\Downloads\sonrien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04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428860" y="0"/>
            <a:ext cx="5400684" cy="1143000"/>
          </a:xfrm>
        </p:spPr>
        <p:txBody>
          <a:bodyPr/>
          <a:lstStyle/>
          <a:p>
            <a:r>
              <a:rPr lang="en-US" dirty="0" smtClean="0"/>
              <a:t>What is glass?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57554" y="292893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VE" b="1" dirty="0" smtClean="0"/>
          </a:p>
          <a:p>
            <a:r>
              <a:rPr lang="es-VE" b="1" dirty="0" smtClean="0"/>
              <a:t>    </a:t>
            </a:r>
            <a:r>
              <a:rPr lang="es-VE" b="1" dirty="0" err="1" smtClean="0"/>
              <a:t>Glass</a:t>
            </a:r>
            <a:endParaRPr lang="en-US" b="1" dirty="0"/>
          </a:p>
        </p:txBody>
      </p:sp>
      <p:sp>
        <p:nvSpPr>
          <p:cNvPr id="17" name="Oval 16"/>
          <p:cNvSpPr/>
          <p:nvPr/>
        </p:nvSpPr>
        <p:spPr>
          <a:xfrm rot="16200000">
            <a:off x="7676222" y="1449840"/>
            <a:ext cx="1917545" cy="446575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4071934" y="2357430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14810" y="1357298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/>
              <a:t>    </a:t>
            </a:r>
            <a:r>
              <a:rPr lang="es-VE" sz="1600" b="1" dirty="0" err="1" smtClean="0"/>
              <a:t>Solid</a:t>
            </a:r>
            <a:endParaRPr lang="es-VE" sz="1600" b="1" dirty="0" smtClean="0"/>
          </a:p>
          <a:p>
            <a:r>
              <a:rPr lang="es-VE" sz="1600" b="1" dirty="0" err="1" smtClean="0"/>
              <a:t>transparent</a:t>
            </a:r>
            <a:endParaRPr lang="en-US" sz="1600" b="1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786446" y="1071546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795970" y="1795450"/>
            <a:ext cx="633418" cy="4905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500826" y="1000108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/>
              <a:t>opaque</a:t>
            </a:r>
            <a:endParaRPr lang="en-US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500826" y="2214554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err="1" smtClean="0"/>
              <a:t>translucent</a:t>
            </a:r>
            <a:endParaRPr lang="en-US" sz="1600" b="1" dirty="0"/>
          </a:p>
        </p:txBody>
      </p:sp>
      <p:sp>
        <p:nvSpPr>
          <p:cNvPr id="33" name="Oval 32"/>
          <p:cNvSpPr/>
          <p:nvPr/>
        </p:nvSpPr>
        <p:spPr>
          <a:xfrm>
            <a:off x="6429388" y="2143116"/>
            <a:ext cx="1428760" cy="500066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34" name="Oval 33"/>
          <p:cNvSpPr/>
          <p:nvPr/>
        </p:nvSpPr>
        <p:spPr>
          <a:xfrm>
            <a:off x="6500826" y="857232"/>
            <a:ext cx="1071570" cy="500066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7715272" y="1214422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7822429" y="1678769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6200000">
            <a:off x="7791934" y="1423512"/>
            <a:ext cx="1613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err="1" smtClean="0"/>
              <a:t>components</a:t>
            </a:r>
            <a:endParaRPr lang="en-US" sz="1600" b="1" dirty="0"/>
          </a:p>
        </p:txBody>
      </p:sp>
      <p:sp>
        <p:nvSpPr>
          <p:cNvPr id="42" name="Oval 41"/>
          <p:cNvSpPr/>
          <p:nvPr/>
        </p:nvSpPr>
        <p:spPr>
          <a:xfrm>
            <a:off x="4071934" y="1142984"/>
            <a:ext cx="1714512" cy="1000132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45" name="TextBox 44"/>
          <p:cNvSpPr txBox="1"/>
          <p:nvPr/>
        </p:nvSpPr>
        <p:spPr>
          <a:xfrm>
            <a:off x="7786710" y="3286124"/>
            <a:ext cx="1357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/>
              <a:t>  </a:t>
            </a:r>
            <a:r>
              <a:rPr lang="es-VE" sz="1600" b="1" dirty="0" err="1" smtClean="0"/>
              <a:t>process</a:t>
            </a:r>
            <a:endParaRPr lang="en-US" sz="1600" b="1" dirty="0"/>
          </a:p>
        </p:txBody>
      </p:sp>
      <p:sp>
        <p:nvSpPr>
          <p:cNvPr id="46" name="Oval 45"/>
          <p:cNvSpPr/>
          <p:nvPr/>
        </p:nvSpPr>
        <p:spPr>
          <a:xfrm>
            <a:off x="7786710" y="3214686"/>
            <a:ext cx="1143008" cy="500066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47" name="TextBox 46"/>
          <p:cNvSpPr txBox="1"/>
          <p:nvPr/>
        </p:nvSpPr>
        <p:spPr>
          <a:xfrm>
            <a:off x="5214942" y="328612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/>
              <a:t>     </a:t>
            </a:r>
            <a:r>
              <a:rPr lang="es-VE" sz="1600" b="1" dirty="0" err="1" smtClean="0"/>
              <a:t>making</a:t>
            </a:r>
            <a:endParaRPr lang="en-US" sz="1600" b="1" dirty="0"/>
          </a:p>
        </p:txBody>
      </p:sp>
      <p:sp>
        <p:nvSpPr>
          <p:cNvPr id="48" name="Oval 47"/>
          <p:cNvSpPr/>
          <p:nvPr/>
        </p:nvSpPr>
        <p:spPr>
          <a:xfrm>
            <a:off x="5500694" y="3214686"/>
            <a:ext cx="1071570" cy="500066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49" name="Straight Arrow Connector 48"/>
          <p:cNvCxnSpPr/>
          <p:nvPr/>
        </p:nvCxnSpPr>
        <p:spPr>
          <a:xfrm rot="10800000">
            <a:off x="6858016" y="350043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8466165" y="296385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>
            <a:off x="4714876" y="3357562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10800000" flipV="1">
            <a:off x="2285984" y="3643314"/>
            <a:ext cx="928694" cy="141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28596" y="357187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/>
              <a:t>   </a:t>
            </a:r>
            <a:r>
              <a:rPr lang="es-VE" sz="1600" b="1" dirty="0" err="1" smtClean="0"/>
              <a:t>inorganic</a:t>
            </a:r>
            <a:endParaRPr lang="en-US" sz="1600" b="1" dirty="0"/>
          </a:p>
        </p:txBody>
      </p:sp>
      <p:sp>
        <p:nvSpPr>
          <p:cNvPr id="59" name="Oval 58"/>
          <p:cNvSpPr/>
          <p:nvPr/>
        </p:nvSpPr>
        <p:spPr>
          <a:xfrm>
            <a:off x="3500430" y="2857496"/>
            <a:ext cx="1071570" cy="1000132"/>
          </a:xfrm>
          <a:prstGeom prst="ellipse">
            <a:avLst/>
          </a:prstGeom>
          <a:noFill/>
          <a:ln w="31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61" name="Oval 60"/>
          <p:cNvSpPr/>
          <p:nvPr/>
        </p:nvSpPr>
        <p:spPr>
          <a:xfrm>
            <a:off x="571472" y="3500438"/>
            <a:ext cx="1428760" cy="642942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714348" y="4714884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VE" b="1" dirty="0" smtClean="0"/>
          </a:p>
          <a:p>
            <a:r>
              <a:rPr lang="es-VE" b="1" dirty="0" smtClean="0"/>
              <a:t>  </a:t>
            </a:r>
            <a:r>
              <a:rPr lang="es-VE" sz="1600" b="1" dirty="0" err="1" smtClean="0"/>
              <a:t>fusion</a:t>
            </a:r>
            <a:endParaRPr lang="en-US" sz="1600" b="1" dirty="0"/>
          </a:p>
        </p:txBody>
      </p:sp>
      <p:sp>
        <p:nvSpPr>
          <p:cNvPr id="64" name="Oval 63"/>
          <p:cNvSpPr/>
          <p:nvPr/>
        </p:nvSpPr>
        <p:spPr>
          <a:xfrm>
            <a:off x="714348" y="4929198"/>
            <a:ext cx="1071570" cy="500066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65" name="Straight Arrow Connector 64"/>
          <p:cNvCxnSpPr/>
          <p:nvPr/>
        </p:nvCxnSpPr>
        <p:spPr>
          <a:xfrm rot="5400000">
            <a:off x="964381" y="453628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500562" y="3714752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rot="5400000">
            <a:off x="3286116" y="4143380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714612" y="4714884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smtClean="0"/>
              <a:t>      </a:t>
            </a:r>
            <a:r>
              <a:rPr lang="es-VE" sz="1600" b="1" dirty="0" err="1" smtClean="0"/>
              <a:t>Certain</a:t>
            </a:r>
            <a:r>
              <a:rPr lang="es-VE" sz="1600" b="1" dirty="0" smtClean="0"/>
              <a:t>                       </a:t>
            </a:r>
            <a:r>
              <a:rPr lang="es-VE" sz="1600" b="1" dirty="0" err="1" smtClean="0"/>
              <a:t>temperature</a:t>
            </a:r>
            <a:endParaRPr lang="en-US" sz="1600" b="1" dirty="0"/>
          </a:p>
        </p:txBody>
      </p:sp>
      <p:sp>
        <p:nvSpPr>
          <p:cNvPr id="71" name="Oval 70"/>
          <p:cNvSpPr/>
          <p:nvPr/>
        </p:nvSpPr>
        <p:spPr>
          <a:xfrm>
            <a:off x="2714612" y="4714884"/>
            <a:ext cx="1571636" cy="714380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3286116" y="5786454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err="1" smtClean="0"/>
              <a:t>Exact</a:t>
            </a:r>
            <a:r>
              <a:rPr lang="es-VE" sz="1600" b="1" dirty="0" smtClean="0"/>
              <a:t> </a:t>
            </a:r>
            <a:r>
              <a:rPr lang="es-VE" sz="1600" b="1" dirty="0" err="1" smtClean="0"/>
              <a:t>termination</a:t>
            </a:r>
            <a:r>
              <a:rPr lang="es-VE" sz="1600" b="1" dirty="0" smtClean="0"/>
              <a:t> of </a:t>
            </a:r>
            <a:r>
              <a:rPr lang="es-VE" sz="1600" b="1" dirty="0" err="1" smtClean="0"/>
              <a:t>the</a:t>
            </a:r>
            <a:r>
              <a:rPr lang="es-VE" sz="1600" b="1" dirty="0" smtClean="0"/>
              <a:t> </a:t>
            </a:r>
            <a:r>
              <a:rPr lang="es-VE" sz="1600" b="1" dirty="0" err="1" smtClean="0"/>
              <a:t>glass</a:t>
            </a:r>
            <a:endParaRPr lang="en-US" sz="1600" b="1" dirty="0"/>
          </a:p>
        </p:txBody>
      </p:sp>
      <p:sp>
        <p:nvSpPr>
          <p:cNvPr id="73" name="Oval 72"/>
          <p:cNvSpPr/>
          <p:nvPr/>
        </p:nvSpPr>
        <p:spPr>
          <a:xfrm>
            <a:off x="3071802" y="5715016"/>
            <a:ext cx="1857388" cy="857256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sp>
        <p:nvSpPr>
          <p:cNvPr id="74" name="Oval 73"/>
          <p:cNvSpPr/>
          <p:nvPr/>
        </p:nvSpPr>
        <p:spPr>
          <a:xfrm>
            <a:off x="7000892" y="5357826"/>
            <a:ext cx="1714512" cy="785818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cxnSp>
        <p:nvCxnSpPr>
          <p:cNvPr id="75" name="Straight Arrow Connector 74"/>
          <p:cNvCxnSpPr/>
          <p:nvPr/>
        </p:nvCxnSpPr>
        <p:spPr>
          <a:xfrm rot="16200000" flipH="1">
            <a:off x="4206144" y="5366493"/>
            <a:ext cx="318932" cy="1587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500694" y="4429132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/>
              <a:t>   </a:t>
            </a:r>
            <a:r>
              <a:rPr lang="es-VE" b="1" dirty="0" err="1" smtClean="0"/>
              <a:t>Silica</a:t>
            </a:r>
            <a:r>
              <a:rPr lang="es-VE" b="1" dirty="0" smtClean="0"/>
              <a:t> (SiO</a:t>
            </a:r>
            <a:r>
              <a:rPr lang="es-VE" sz="1600" b="1" dirty="0" smtClean="0"/>
              <a:t>2)</a:t>
            </a:r>
            <a:endParaRPr lang="en-US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143768" y="5429264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b="1" dirty="0" err="1" smtClean="0"/>
              <a:t>High</a:t>
            </a:r>
            <a:r>
              <a:rPr lang="es-VE" sz="1600" b="1" dirty="0" smtClean="0"/>
              <a:t> </a:t>
            </a:r>
            <a:r>
              <a:rPr lang="es-VE" sz="1600" b="1" dirty="0" err="1" smtClean="0"/>
              <a:t>temperatures</a:t>
            </a:r>
            <a:endParaRPr lang="en-US" sz="1600" b="1" dirty="0"/>
          </a:p>
        </p:txBody>
      </p:sp>
      <p:sp>
        <p:nvSpPr>
          <p:cNvPr id="79" name="Oval 78"/>
          <p:cNvSpPr/>
          <p:nvPr/>
        </p:nvSpPr>
        <p:spPr>
          <a:xfrm>
            <a:off x="5286380" y="4429132"/>
            <a:ext cx="1571636" cy="714380"/>
          </a:xfrm>
          <a:prstGeom prst="ellipse">
            <a:avLst/>
          </a:prstGeom>
          <a:noFill/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cxnSp>
        <p:nvCxnSpPr>
          <p:cNvPr id="80" name="Straight Arrow Connector 79"/>
          <p:cNvCxnSpPr/>
          <p:nvPr/>
        </p:nvCxnSpPr>
        <p:spPr>
          <a:xfrm rot="16200000" flipH="1">
            <a:off x="6920787" y="5009303"/>
            <a:ext cx="318931" cy="3015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9"/>
            <a:ext cx="172441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214422"/>
            <a:ext cx="1357322" cy="131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071678"/>
            <a:ext cx="1285884" cy="1231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5" name="35 Conector recto"/>
          <p:cNvCxnSpPr/>
          <p:nvPr/>
        </p:nvCxnSpPr>
        <p:spPr>
          <a:xfrm>
            <a:off x="0" y="2000240"/>
            <a:ext cx="2071670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34 Conector recto"/>
          <p:cNvCxnSpPr/>
          <p:nvPr/>
        </p:nvCxnSpPr>
        <p:spPr>
          <a:xfrm rot="5400000">
            <a:off x="500034" y="1714488"/>
            <a:ext cx="3143272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35 Conector recto"/>
          <p:cNvCxnSpPr/>
          <p:nvPr/>
        </p:nvCxnSpPr>
        <p:spPr>
          <a:xfrm>
            <a:off x="2071670" y="2643182"/>
            <a:ext cx="1500198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71546"/>
            <a:ext cx="7972452" cy="346092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solidFill>
                  <a:schemeClr val="tx1"/>
                </a:solidFill>
              </a:rPr>
              <a:t> </a:t>
            </a:r>
            <a:br>
              <a:rPr lang="en-US" sz="3100" dirty="0" smtClean="0">
                <a:solidFill>
                  <a:schemeClr val="tx1"/>
                </a:solidFill>
              </a:rPr>
            </a:br>
            <a:r>
              <a:rPr lang="en-US" sz="3100" dirty="0" smtClean="0">
                <a:solidFill>
                  <a:schemeClr val="tx1"/>
                </a:solidFill>
              </a:rPr>
              <a:t>Just to know….</a:t>
            </a:r>
            <a:br>
              <a:rPr lang="en-US" sz="3100" dirty="0" smtClean="0">
                <a:solidFill>
                  <a:schemeClr val="tx1"/>
                </a:solidFill>
              </a:rPr>
            </a:br>
            <a:r>
              <a:rPr lang="en-US" sz="3100" dirty="0" smtClean="0">
                <a:solidFill>
                  <a:schemeClr val="tx1"/>
                </a:solidFill>
              </a:rPr>
              <a:t/>
            </a:r>
            <a:br>
              <a:rPr lang="en-US" sz="3100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“Glass is a solid material, who is fragile but hard at the same time”.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3 Marcador de contenido" descr="gla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357430"/>
            <a:ext cx="3929090" cy="3266441"/>
          </a:xfrm>
          <a:effectLst>
            <a:softEdge rad="63500"/>
          </a:effectLst>
        </p:spPr>
      </p:pic>
      <p:pic>
        <p:nvPicPr>
          <p:cNvPr id="5" name="Picture 2" descr="http://i.zdnet.com/blogs/break-g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018486" y="1839506"/>
            <a:ext cx="3143272" cy="4321996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6" name="4 Conector recto"/>
          <p:cNvCxnSpPr/>
          <p:nvPr/>
        </p:nvCxnSpPr>
        <p:spPr>
          <a:xfrm>
            <a:off x="214282" y="2214554"/>
            <a:ext cx="6357982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4 Conector recto"/>
          <p:cNvCxnSpPr/>
          <p:nvPr/>
        </p:nvCxnSpPr>
        <p:spPr>
          <a:xfrm rot="5400000">
            <a:off x="2250265" y="4107661"/>
            <a:ext cx="4214842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/>
              <a:t>How many types </a:t>
            </a:r>
            <a:br>
              <a:rPr lang="en-US" sz="5300" dirty="0" smtClean="0"/>
            </a:br>
            <a:r>
              <a:rPr lang="en-US" sz="5300" dirty="0" smtClean="0"/>
              <a:t> of glass exist?</a:t>
            </a:r>
            <a:endParaRPr lang="en-US" sz="5300" dirty="0"/>
          </a:p>
        </p:txBody>
      </p:sp>
      <p:sp>
        <p:nvSpPr>
          <p:cNvPr id="17" name="16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Cast glass</a:t>
            </a:r>
          </a:p>
          <a:p>
            <a:r>
              <a:rPr lang="en-US" sz="8000" dirty="0" smtClean="0"/>
              <a:t>Crown glass</a:t>
            </a:r>
          </a:p>
          <a:p>
            <a:r>
              <a:rPr lang="en-US" sz="8000" dirty="0" smtClean="0"/>
              <a:t>Annealed glass</a:t>
            </a:r>
          </a:p>
          <a:p>
            <a:r>
              <a:rPr lang="en-US" sz="8000" dirty="0" smtClean="0"/>
              <a:t>Laminated glass</a:t>
            </a:r>
          </a:p>
          <a:p>
            <a:r>
              <a:rPr lang="en-US" sz="8000" dirty="0" smtClean="0"/>
              <a:t>Mirrored glass</a:t>
            </a:r>
          </a:p>
          <a:p>
            <a:r>
              <a:rPr lang="en-US" sz="8000" dirty="0" smtClean="0"/>
              <a:t>Patterned glass</a:t>
            </a:r>
          </a:p>
          <a:p>
            <a:endParaRPr lang="en-US" dirty="0"/>
          </a:p>
        </p:txBody>
      </p:sp>
      <p:grpSp>
        <p:nvGrpSpPr>
          <p:cNvPr id="28" name="27 Grupo"/>
          <p:cNvGrpSpPr/>
          <p:nvPr/>
        </p:nvGrpSpPr>
        <p:grpSpPr>
          <a:xfrm>
            <a:off x="357158" y="2500306"/>
            <a:ext cx="8786842" cy="142876"/>
            <a:chOff x="1857356" y="2500306"/>
            <a:chExt cx="7286644" cy="142876"/>
          </a:xfrm>
        </p:grpSpPr>
        <p:cxnSp>
          <p:nvCxnSpPr>
            <p:cNvPr id="19" name="18 Conector recto"/>
            <p:cNvCxnSpPr/>
            <p:nvPr/>
          </p:nvCxnSpPr>
          <p:spPr>
            <a:xfrm rot="10800000">
              <a:off x="2000232" y="2571744"/>
              <a:ext cx="7143768" cy="71438"/>
            </a:xfrm>
            <a:prstGeom prst="line">
              <a:avLst/>
            </a:prstGeom>
            <a:ln w="38100">
              <a:solidFill>
                <a:schemeClr val="tx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26 Elipse"/>
            <p:cNvSpPr/>
            <p:nvPr/>
          </p:nvSpPr>
          <p:spPr>
            <a:xfrm>
              <a:off x="1857356" y="2500306"/>
              <a:ext cx="142876" cy="142876"/>
            </a:xfrm>
            <a:prstGeom prst="ellipse">
              <a:avLst/>
            </a:prstGeom>
            <a:solidFill>
              <a:schemeClr val="tx1">
                <a:lumMod val="65000"/>
              </a:schemeClr>
            </a:solidFill>
            <a:ln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172" name="Picture 4" descr="http://arabic.wunderground.com/data/wximagenew/s/sandiquiz/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496"/>
            <a:ext cx="2286016" cy="249383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4" name="Picture 6" descr="http://www.jackglass.cn/newsimages/200841016360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14290"/>
            <a:ext cx="2286016" cy="2071702"/>
          </a:xfrm>
          <a:prstGeom prst="rect">
            <a:avLst/>
          </a:prstGeom>
          <a:noFill/>
          <a:effectLst>
            <a:softEdge rad="63500"/>
          </a:effectLst>
        </p:spPr>
      </p:pic>
      <p:grpSp>
        <p:nvGrpSpPr>
          <p:cNvPr id="33" name="32 Grupo"/>
          <p:cNvGrpSpPr/>
          <p:nvPr/>
        </p:nvGrpSpPr>
        <p:grpSpPr>
          <a:xfrm>
            <a:off x="3571868" y="1000108"/>
            <a:ext cx="5572132" cy="5857892"/>
            <a:chOff x="3571868" y="1000108"/>
            <a:chExt cx="5572132" cy="5857892"/>
          </a:xfrm>
        </p:grpSpPr>
        <p:cxnSp>
          <p:nvCxnSpPr>
            <p:cNvPr id="34" name="33 Conector recto"/>
            <p:cNvCxnSpPr/>
            <p:nvPr/>
          </p:nvCxnSpPr>
          <p:spPr>
            <a:xfrm rot="5400000">
              <a:off x="6179355" y="3821909"/>
              <a:ext cx="2286016" cy="71438"/>
            </a:xfrm>
            <a:prstGeom prst="line">
              <a:avLst/>
            </a:prstGeom>
            <a:ln w="57150">
              <a:solidFill>
                <a:srgbClr val="A3A3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"/>
            <p:cNvCxnSpPr/>
            <p:nvPr/>
          </p:nvCxnSpPr>
          <p:spPr>
            <a:xfrm rot="5400000">
              <a:off x="5536425" y="3893335"/>
              <a:ext cx="5857892" cy="71438"/>
            </a:xfrm>
            <a:prstGeom prst="line">
              <a:avLst/>
            </a:prstGeom>
            <a:ln w="57150">
              <a:solidFill>
                <a:srgbClr val="A3A3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>
              <a:off x="3571868" y="4929198"/>
              <a:ext cx="5572132" cy="71438"/>
            </a:xfrm>
            <a:prstGeom prst="line">
              <a:avLst/>
            </a:prstGeom>
            <a:ln w="57150">
              <a:solidFill>
                <a:srgbClr val="A3A3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14678" y="214290"/>
            <a:ext cx="1928826" cy="36933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dirty="0" smtClean="0"/>
              <a:t>      GLASS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7158" y="928670"/>
            <a:ext cx="82153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3893339" y="750075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214282" y="1071546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000232" y="1071546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3571868" y="1071546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5143504" y="1071546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6786578" y="1071546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429652" y="1071546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2844" y="1214422"/>
            <a:ext cx="857256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Cast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500166" y="1214422"/>
            <a:ext cx="1000132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Crown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143240" y="1214422"/>
            <a:ext cx="1143008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Annealed</a:t>
            </a:r>
            <a:r>
              <a:rPr lang="es-VE" sz="1600" dirty="0" smtClean="0"/>
              <a:t> 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857752" y="1214422"/>
            <a:ext cx="1214446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Lamined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429388" y="1214422"/>
            <a:ext cx="1071570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Mirrored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7715272" y="1214422"/>
            <a:ext cx="1214446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Patterned</a:t>
            </a:r>
            <a:endParaRPr lang="en-US" sz="1600" dirty="0"/>
          </a:p>
        </p:txBody>
      </p:sp>
      <p:cxnSp>
        <p:nvCxnSpPr>
          <p:cNvPr id="31" name="Straight Connector 30"/>
          <p:cNvCxnSpPr>
            <a:stCxn id="19" idx="2"/>
          </p:cNvCxnSpPr>
          <p:nvPr/>
        </p:nvCxnSpPr>
        <p:spPr>
          <a:xfrm rot="5400000">
            <a:off x="383559" y="1740889"/>
            <a:ext cx="3758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42844" y="1928802"/>
            <a:ext cx="1071570" cy="83099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Pouring</a:t>
            </a:r>
            <a:r>
              <a:rPr lang="es-VE" sz="1600" dirty="0" smtClean="0"/>
              <a:t> </a:t>
            </a:r>
            <a:r>
              <a:rPr lang="es-VE" sz="1600" dirty="0" err="1" smtClean="0"/>
              <a:t>molten</a:t>
            </a:r>
            <a:r>
              <a:rPr lang="es-VE" sz="1600" dirty="0" smtClean="0"/>
              <a:t> </a:t>
            </a:r>
            <a:r>
              <a:rPr lang="es-VE" sz="1600" dirty="0" err="1" smtClean="0"/>
              <a:t>glass</a:t>
            </a:r>
            <a:endParaRPr lang="en-US" sz="1600" dirty="0"/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740881" y="1759525"/>
            <a:ext cx="3758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357290" y="1928802"/>
            <a:ext cx="1643074" cy="5847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Center </a:t>
            </a:r>
            <a:r>
              <a:rPr lang="es-VE" sz="1600" dirty="0" err="1" smtClean="0"/>
              <a:t>protuberance</a:t>
            </a:r>
            <a:endParaRPr lang="en-US" sz="1600" dirty="0"/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3321835" y="1964521"/>
            <a:ext cx="785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357290" y="2857496"/>
            <a:ext cx="1643074" cy="584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VE" sz="1600" dirty="0" err="1" smtClean="0"/>
              <a:t>Blowing</a:t>
            </a:r>
            <a:r>
              <a:rPr lang="es-VE" sz="1600" dirty="0" smtClean="0"/>
              <a:t> </a:t>
            </a:r>
            <a:r>
              <a:rPr lang="es-VE" sz="1600" dirty="0" err="1" smtClean="0"/>
              <a:t>the</a:t>
            </a:r>
            <a:r>
              <a:rPr lang="es-VE" sz="1600" dirty="0" smtClean="0"/>
              <a:t> </a:t>
            </a:r>
            <a:r>
              <a:rPr lang="es-VE" sz="1600" dirty="0" err="1" smtClean="0"/>
              <a:t>glass</a:t>
            </a:r>
            <a:endParaRPr lang="en-US" sz="1600" dirty="0"/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776600" y="2652500"/>
            <a:ext cx="3043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3286116" y="2357430"/>
            <a:ext cx="1000132" cy="135421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basic flat glass</a:t>
            </a:r>
          </a:p>
          <a:p>
            <a:r>
              <a:rPr lang="en-US" sz="1600" dirty="0" smtClean="0"/>
              <a:t>product </a:t>
            </a:r>
          </a:p>
          <a:p>
            <a:endParaRPr lang="en-US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3286116" y="4000504"/>
            <a:ext cx="1071570" cy="5847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The</a:t>
            </a:r>
            <a:r>
              <a:rPr lang="es-VE" sz="1600" dirty="0" smtClean="0"/>
              <a:t> </a:t>
            </a:r>
            <a:r>
              <a:rPr lang="es-VE" sz="1600" dirty="0" err="1" smtClean="0"/>
              <a:t>float</a:t>
            </a:r>
            <a:r>
              <a:rPr lang="es-VE" sz="1600" dirty="0" smtClean="0"/>
              <a:t> </a:t>
            </a:r>
            <a:r>
              <a:rPr lang="es-VE" sz="1600" dirty="0" err="1" smtClean="0"/>
              <a:t>process</a:t>
            </a:r>
            <a:endParaRPr lang="en-US" sz="1600" dirty="0"/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3643306" y="3857628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285852" y="4000504"/>
            <a:ext cx="1643074" cy="83099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VE" sz="1600" dirty="0" err="1" smtClean="0"/>
              <a:t>Breack</a:t>
            </a:r>
            <a:r>
              <a:rPr lang="es-VE" sz="1600" dirty="0" smtClean="0"/>
              <a:t> </a:t>
            </a:r>
            <a:r>
              <a:rPr lang="es-VE" sz="1600" dirty="0" err="1" smtClean="0"/>
              <a:t>into</a:t>
            </a:r>
            <a:r>
              <a:rPr lang="es-VE" sz="1600" dirty="0" smtClean="0"/>
              <a:t> </a:t>
            </a:r>
            <a:r>
              <a:rPr lang="es-VE" sz="1600" dirty="0" err="1" smtClean="0"/>
              <a:t>large</a:t>
            </a:r>
            <a:r>
              <a:rPr lang="es-VE" sz="1600" dirty="0" smtClean="0"/>
              <a:t>, </a:t>
            </a:r>
            <a:r>
              <a:rPr lang="es-VE" sz="1600" dirty="0" err="1" smtClean="0"/>
              <a:t>jagged</a:t>
            </a:r>
            <a:r>
              <a:rPr lang="es-VE" sz="1600" dirty="0" smtClean="0"/>
              <a:t> </a:t>
            </a:r>
            <a:r>
              <a:rPr lang="es-VE" sz="1600" dirty="0" err="1" smtClean="0"/>
              <a:t>shards</a:t>
            </a:r>
            <a:endParaRPr lang="en-US" sz="1600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3000364" y="4286256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5143504" y="1714488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572000" y="1857364"/>
            <a:ext cx="1643074" cy="58477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VE" sz="1600" dirty="0" smtClean="0"/>
              <a:t>2 o more </a:t>
            </a:r>
            <a:r>
              <a:rPr lang="es-VE" sz="1600" dirty="0" err="1" smtClean="0"/>
              <a:t>leyer</a:t>
            </a:r>
            <a:r>
              <a:rPr lang="es-VE" sz="1600" dirty="0" smtClean="0"/>
              <a:t> of </a:t>
            </a:r>
            <a:r>
              <a:rPr lang="es-VE" sz="1600" dirty="0" err="1" smtClean="0"/>
              <a:t>glass</a:t>
            </a:r>
            <a:endParaRPr lang="en-US" sz="1600" dirty="0"/>
          </a:p>
        </p:txBody>
      </p:sp>
      <p:sp>
        <p:nvSpPr>
          <p:cNvPr id="58" name="Rectangle 57"/>
          <p:cNvSpPr/>
          <p:nvPr/>
        </p:nvSpPr>
        <p:spPr>
          <a:xfrm>
            <a:off x="4572000" y="2786058"/>
            <a:ext cx="1643074" cy="83099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VE" sz="1600" dirty="0" err="1" smtClean="0"/>
              <a:t>Interlayers</a:t>
            </a:r>
            <a:r>
              <a:rPr lang="es-VE" sz="1600" dirty="0" smtClean="0"/>
              <a:t> of </a:t>
            </a:r>
            <a:r>
              <a:rPr lang="es-VE" sz="1600" dirty="0" err="1" smtClean="0"/>
              <a:t>polymeric</a:t>
            </a:r>
            <a:r>
              <a:rPr lang="es-VE" sz="1600" dirty="0" smtClean="0"/>
              <a:t> material</a:t>
            </a:r>
            <a:endParaRPr lang="en-US" sz="1600" dirty="0"/>
          </a:p>
        </p:txBody>
      </p:sp>
      <p:cxnSp>
        <p:nvCxnSpPr>
          <p:cNvPr id="59" name="Straight Connector 58"/>
          <p:cNvCxnSpPr/>
          <p:nvPr/>
        </p:nvCxnSpPr>
        <p:spPr>
          <a:xfrm rot="5400000">
            <a:off x="5214942" y="2643182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29388" y="1785926"/>
            <a:ext cx="1071570" cy="5847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Metal </a:t>
            </a:r>
            <a:r>
              <a:rPr lang="es-VE" sz="1600" dirty="0" err="1" smtClean="0"/>
              <a:t>coating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6429388" y="2714620"/>
            <a:ext cx="1214446" cy="107721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err="1" smtClean="0"/>
              <a:t>Silver</a:t>
            </a:r>
            <a:endParaRPr lang="es-VE" sz="1600" dirty="0" smtClean="0"/>
          </a:p>
          <a:p>
            <a:r>
              <a:rPr lang="es-VE" sz="1600" dirty="0" err="1" smtClean="0"/>
              <a:t>Aluminiun</a:t>
            </a:r>
            <a:endParaRPr lang="es-VE" sz="1600" dirty="0" smtClean="0"/>
          </a:p>
          <a:p>
            <a:r>
              <a:rPr lang="es-VE" sz="1600" dirty="0" err="1" smtClean="0"/>
              <a:t>Gold</a:t>
            </a:r>
            <a:endParaRPr lang="es-VE" sz="1600" dirty="0" smtClean="0"/>
          </a:p>
          <a:p>
            <a:r>
              <a:rPr lang="es-VE" sz="1600" dirty="0" err="1" smtClean="0"/>
              <a:t>chrome</a:t>
            </a:r>
            <a:endParaRPr lang="en-US" sz="1600" dirty="0"/>
          </a:p>
        </p:txBody>
      </p:sp>
      <p:cxnSp>
        <p:nvCxnSpPr>
          <p:cNvPr id="42" name="Straight Connector 41"/>
          <p:cNvCxnSpPr>
            <a:stCxn id="23" idx="2"/>
            <a:endCxn id="37" idx="0"/>
          </p:cNvCxnSpPr>
          <p:nvPr/>
        </p:nvCxnSpPr>
        <p:spPr>
          <a:xfrm rot="5400000">
            <a:off x="6848698" y="1669451"/>
            <a:ext cx="232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6777260" y="2509624"/>
            <a:ext cx="3043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8420334" y="1723806"/>
            <a:ext cx="3043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786710" y="1857364"/>
            <a:ext cx="1071570" cy="5847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Flat </a:t>
            </a:r>
            <a:r>
              <a:rPr lang="es-VE" sz="1600" dirty="0" err="1" smtClean="0"/>
              <a:t>glass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7858148" y="2857496"/>
            <a:ext cx="1071570" cy="5847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Regular </a:t>
            </a:r>
            <a:r>
              <a:rPr lang="es-VE" sz="1600" dirty="0" err="1" smtClean="0"/>
              <a:t>pattern</a:t>
            </a:r>
            <a:endParaRPr lang="en-US" sz="1600" dirty="0"/>
          </a:p>
        </p:txBody>
      </p:sp>
      <p:cxnSp>
        <p:nvCxnSpPr>
          <p:cNvPr id="61" name="Straight Connector 60"/>
          <p:cNvCxnSpPr/>
          <p:nvPr/>
        </p:nvCxnSpPr>
        <p:spPr>
          <a:xfrm rot="5400000">
            <a:off x="8384615" y="2616781"/>
            <a:ext cx="3758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://variedadestony.files.wordpress.com/2008/07/len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929198"/>
            <a:ext cx="2381267" cy="1785950"/>
          </a:xfrm>
          <a:prstGeom prst="rect">
            <a:avLst/>
          </a:prstGeom>
          <a:noFill/>
        </p:spPr>
      </p:pic>
      <p:cxnSp>
        <p:nvCxnSpPr>
          <p:cNvPr id="64" name="9 Conector recto"/>
          <p:cNvCxnSpPr/>
          <p:nvPr/>
        </p:nvCxnSpPr>
        <p:spPr>
          <a:xfrm>
            <a:off x="6072198" y="5072074"/>
            <a:ext cx="2786082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9 Conector recto"/>
          <p:cNvCxnSpPr/>
          <p:nvPr/>
        </p:nvCxnSpPr>
        <p:spPr>
          <a:xfrm rot="5400000">
            <a:off x="5572144" y="5572128"/>
            <a:ext cx="1428736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14356"/>
            <a:ext cx="7772400" cy="1828800"/>
          </a:xfrm>
        </p:spPr>
        <p:txBody>
          <a:bodyPr/>
          <a:lstStyle/>
          <a:p>
            <a:r>
              <a:rPr lang="en-US" dirty="0" smtClean="0"/>
              <a:t>Types of glass in architecture: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85461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Sheet glass</a:t>
            </a:r>
          </a:p>
          <a:p>
            <a:r>
              <a:rPr lang="en-US" sz="2000" dirty="0" smtClean="0"/>
              <a:t>Plate glass</a:t>
            </a:r>
          </a:p>
          <a:p>
            <a:r>
              <a:rPr lang="en-US" sz="2000" dirty="0" smtClean="0"/>
              <a:t>Wired glass</a:t>
            </a:r>
          </a:p>
          <a:p>
            <a:r>
              <a:rPr lang="en-US" sz="2000" dirty="0" smtClean="0"/>
              <a:t>Flint glass</a:t>
            </a:r>
          </a:p>
          <a:p>
            <a:r>
              <a:rPr lang="en-US" sz="2000" dirty="0" smtClean="0"/>
              <a:t>Ground glass</a:t>
            </a:r>
            <a:endParaRPr lang="en-US" sz="2000" dirty="0"/>
          </a:p>
        </p:txBody>
      </p:sp>
      <p:grpSp>
        <p:nvGrpSpPr>
          <p:cNvPr id="4" name="3 Grupo"/>
          <p:cNvGrpSpPr/>
          <p:nvPr/>
        </p:nvGrpSpPr>
        <p:grpSpPr>
          <a:xfrm>
            <a:off x="214282" y="2500306"/>
            <a:ext cx="8929718" cy="214314"/>
            <a:chOff x="1857356" y="2500306"/>
            <a:chExt cx="7286644" cy="142876"/>
          </a:xfrm>
        </p:grpSpPr>
        <p:cxnSp>
          <p:nvCxnSpPr>
            <p:cNvPr id="5" name="4 Conector recto"/>
            <p:cNvCxnSpPr/>
            <p:nvPr/>
          </p:nvCxnSpPr>
          <p:spPr>
            <a:xfrm rot="10800000">
              <a:off x="2000232" y="2571744"/>
              <a:ext cx="7143768" cy="71438"/>
            </a:xfrm>
            <a:prstGeom prst="line">
              <a:avLst/>
            </a:prstGeom>
            <a:ln w="38100">
              <a:solidFill>
                <a:schemeClr val="tx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Elipse"/>
            <p:cNvSpPr/>
            <p:nvPr/>
          </p:nvSpPr>
          <p:spPr>
            <a:xfrm>
              <a:off x="1857356" y="2500306"/>
              <a:ext cx="142876" cy="142876"/>
            </a:xfrm>
            <a:prstGeom prst="ellipse">
              <a:avLst/>
            </a:prstGeom>
            <a:solidFill>
              <a:schemeClr val="tx1">
                <a:lumMod val="65000"/>
              </a:schemeClr>
            </a:solidFill>
            <a:ln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24" name="Picture 4" descr="http://www.rajglassindia.com/images/wired-g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2206648" cy="206377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126" name="Picture 6" descr="http://www.colluvium.org/810/images/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4784" y="3167060"/>
            <a:ext cx="2714644" cy="2238392"/>
          </a:xfrm>
          <a:prstGeom prst="rect">
            <a:avLst/>
          </a:prstGeom>
          <a:noFill/>
          <a:effectLst>
            <a:softEdge rad="63500"/>
          </a:effectLst>
        </p:spPr>
      </p:pic>
      <p:grpSp>
        <p:nvGrpSpPr>
          <p:cNvPr id="23" name="22 Grupo"/>
          <p:cNvGrpSpPr/>
          <p:nvPr/>
        </p:nvGrpSpPr>
        <p:grpSpPr>
          <a:xfrm>
            <a:off x="3571868" y="1000108"/>
            <a:ext cx="5572132" cy="5857892"/>
            <a:chOff x="3571868" y="1000108"/>
            <a:chExt cx="5572132" cy="5857892"/>
          </a:xfrm>
        </p:grpSpPr>
        <p:cxnSp>
          <p:nvCxnSpPr>
            <p:cNvPr id="11" name="10 Conector recto"/>
            <p:cNvCxnSpPr/>
            <p:nvPr/>
          </p:nvCxnSpPr>
          <p:spPr>
            <a:xfrm rot="5400000">
              <a:off x="6179355" y="3821909"/>
              <a:ext cx="2286016" cy="71438"/>
            </a:xfrm>
            <a:prstGeom prst="line">
              <a:avLst/>
            </a:prstGeom>
            <a:ln w="57150">
              <a:solidFill>
                <a:srgbClr val="A3A3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rot="5400000">
              <a:off x="5536425" y="3893335"/>
              <a:ext cx="5857892" cy="71438"/>
            </a:xfrm>
            <a:prstGeom prst="line">
              <a:avLst/>
            </a:prstGeom>
            <a:ln w="57150">
              <a:solidFill>
                <a:srgbClr val="A3A3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>
              <a:off x="3571868" y="4929198"/>
              <a:ext cx="5572132" cy="71438"/>
            </a:xfrm>
            <a:prstGeom prst="line">
              <a:avLst/>
            </a:prstGeom>
            <a:ln w="57150">
              <a:solidFill>
                <a:srgbClr val="A3A3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AriSab\Mis documentos\Downloads\glass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357166"/>
            <a:ext cx="3901467" cy="2571768"/>
          </a:xfrm>
          <a:prstGeom prst="rect">
            <a:avLst/>
          </a:prstGeom>
          <a:noFill/>
        </p:spPr>
      </p:pic>
      <p:pic>
        <p:nvPicPr>
          <p:cNvPr id="24579" name="Picture 23"/>
          <p:cNvPicPr>
            <a:picLocks noChangeAspect="1" noChangeArrowheads="1"/>
          </p:cNvPicPr>
          <p:nvPr/>
        </p:nvPicPr>
        <p:blipFill>
          <a:blip r:embed="rId3" cstate="print">
            <a:lum bright="1000"/>
          </a:blip>
          <a:srcRect/>
          <a:stretch>
            <a:fillRect/>
          </a:stretch>
        </p:blipFill>
        <p:spPr bwMode="auto">
          <a:xfrm>
            <a:off x="4500562" y="3143248"/>
            <a:ext cx="4268682" cy="283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35 Conector recto"/>
          <p:cNvCxnSpPr/>
          <p:nvPr/>
        </p:nvCxnSpPr>
        <p:spPr>
          <a:xfrm>
            <a:off x="214282" y="3000372"/>
            <a:ext cx="5857916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35 Conector recto"/>
          <p:cNvCxnSpPr/>
          <p:nvPr/>
        </p:nvCxnSpPr>
        <p:spPr>
          <a:xfrm rot="5400000" flipH="1" flipV="1">
            <a:off x="2500298" y="4500570"/>
            <a:ext cx="3857652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35 Conector recto"/>
          <p:cNvCxnSpPr/>
          <p:nvPr/>
        </p:nvCxnSpPr>
        <p:spPr>
          <a:xfrm>
            <a:off x="3357554" y="6072206"/>
            <a:ext cx="5572164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0" name="Picture 4" descr="C:\Documents and Settings\AriSab\Mis documentos\Downloads\redondo vidri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357562"/>
            <a:ext cx="3148733" cy="2105019"/>
          </a:xfrm>
          <a:prstGeom prst="rect">
            <a:avLst/>
          </a:prstGeom>
          <a:noFill/>
        </p:spPr>
      </p:pic>
      <p:cxnSp>
        <p:nvCxnSpPr>
          <p:cNvPr id="14" name="35 Conector recto"/>
          <p:cNvCxnSpPr/>
          <p:nvPr/>
        </p:nvCxnSpPr>
        <p:spPr>
          <a:xfrm rot="5400000" flipH="1" flipV="1">
            <a:off x="-1214478" y="1714488"/>
            <a:ext cx="3143272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2" name="Picture 6" descr="http://coolboom.net/en/wp-content/uploads/2007/08/leonardo-glass-cub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571480"/>
            <a:ext cx="3314723" cy="2071702"/>
          </a:xfrm>
          <a:prstGeom prst="rect">
            <a:avLst/>
          </a:prstGeom>
          <a:noFill/>
        </p:spPr>
      </p:pic>
      <p:cxnSp>
        <p:nvCxnSpPr>
          <p:cNvPr id="21" name="35 Conector recto"/>
          <p:cNvCxnSpPr/>
          <p:nvPr/>
        </p:nvCxnSpPr>
        <p:spPr>
          <a:xfrm>
            <a:off x="4643438" y="357166"/>
            <a:ext cx="4071966" cy="0"/>
          </a:xfrm>
          <a:prstGeom prst="line">
            <a:avLst/>
          </a:prstGeom>
          <a:ln w="57150">
            <a:solidFill>
              <a:srgbClr val="A3A3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43 Rectángulo">
            <a:hlinkClick r:id="rId3"/>
          </p:cNvPr>
          <p:cNvSpPr/>
          <p:nvPr/>
        </p:nvSpPr>
        <p:spPr>
          <a:xfrm>
            <a:off x="2357422" y="1285860"/>
            <a:ext cx="4214842" cy="321471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82" y="4857760"/>
            <a:ext cx="8075432" cy="56267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Uses of glass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15 Conector recto"/>
          <p:cNvCxnSpPr/>
          <p:nvPr/>
        </p:nvCxnSpPr>
        <p:spPr>
          <a:xfrm>
            <a:off x="0" y="714356"/>
            <a:ext cx="8286776" cy="0"/>
          </a:xfrm>
          <a:prstGeom prst="line">
            <a:avLst/>
          </a:prstGeom>
          <a:ln w="571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5400000">
            <a:off x="6286512" y="2714620"/>
            <a:ext cx="4000528" cy="0"/>
          </a:xfrm>
          <a:prstGeom prst="line">
            <a:avLst/>
          </a:prstGeom>
          <a:ln w="571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rot="5400000">
            <a:off x="500046" y="1428748"/>
            <a:ext cx="2857496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7000892" y="4429132"/>
            <a:ext cx="214310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rot="5400000">
            <a:off x="-1250197" y="2821777"/>
            <a:ext cx="421484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man makes a horse out of glas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428860" y="1357298"/>
            <a:ext cx="4095779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riSab\Mis documentos\Downloads\recipientes-de-vidr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714752"/>
            <a:ext cx="2286016" cy="2259890"/>
          </a:xfrm>
          <a:prstGeom prst="rect">
            <a:avLst/>
          </a:prstGeom>
          <a:noFill/>
        </p:spPr>
      </p:pic>
      <p:pic>
        <p:nvPicPr>
          <p:cNvPr id="1027" name="Picture 3" descr="C:\Documents and Settings\AriSab\Mis documentos\Downloads\me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857232"/>
            <a:ext cx="3387978" cy="2281335"/>
          </a:xfrm>
          <a:prstGeom prst="rect">
            <a:avLst/>
          </a:prstGeom>
          <a:noFill/>
        </p:spPr>
      </p:pic>
      <p:pic>
        <p:nvPicPr>
          <p:cNvPr id="1028" name="Picture 4" descr="C:\Documents and Settings\AriSab\Mis documentos\Downloads\vas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500438"/>
            <a:ext cx="2714644" cy="2714643"/>
          </a:xfrm>
          <a:prstGeom prst="rect">
            <a:avLst/>
          </a:prstGeom>
          <a:noFill/>
        </p:spPr>
      </p:pic>
      <p:pic>
        <p:nvPicPr>
          <p:cNvPr id="1029" name="Picture 5" descr="C:\Documents and Settings\AriSab\Mis documentos\Downloads\sill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429000"/>
            <a:ext cx="2428892" cy="3096595"/>
          </a:xfrm>
          <a:prstGeom prst="rect">
            <a:avLst/>
          </a:prstGeom>
          <a:noFill/>
        </p:spPr>
      </p:pic>
      <p:pic>
        <p:nvPicPr>
          <p:cNvPr id="1030" name="Picture 6" descr="C:\Documents and Settings\AriSab\Mis documentos\Downloads\escalera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857232"/>
            <a:ext cx="3437618" cy="2286016"/>
          </a:xfrm>
          <a:prstGeom prst="rect">
            <a:avLst/>
          </a:prstGeom>
          <a:noFill/>
        </p:spPr>
      </p:pic>
      <p:cxnSp>
        <p:nvCxnSpPr>
          <p:cNvPr id="7" name="4 Conector recto"/>
          <p:cNvCxnSpPr/>
          <p:nvPr/>
        </p:nvCxnSpPr>
        <p:spPr>
          <a:xfrm>
            <a:off x="357158" y="642918"/>
            <a:ext cx="8786842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4 Conector recto"/>
          <p:cNvCxnSpPr/>
          <p:nvPr/>
        </p:nvCxnSpPr>
        <p:spPr>
          <a:xfrm rot="5400000" flipH="1" flipV="1">
            <a:off x="5822165" y="3536157"/>
            <a:ext cx="6215106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9 Conector recto"/>
          <p:cNvCxnSpPr/>
          <p:nvPr/>
        </p:nvCxnSpPr>
        <p:spPr>
          <a:xfrm>
            <a:off x="5357818" y="3286124"/>
            <a:ext cx="35719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9 Conector recto"/>
          <p:cNvCxnSpPr/>
          <p:nvPr/>
        </p:nvCxnSpPr>
        <p:spPr>
          <a:xfrm>
            <a:off x="5429256" y="6429396"/>
            <a:ext cx="35719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142852"/>
            <a:ext cx="885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E5B6F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                         Some things that you can make with glass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476</TotalTime>
  <Words>251</Words>
  <Application>Microsoft Office PowerPoint</Application>
  <PresentationFormat>Presentación en pantalla (4:3)</PresentationFormat>
  <Paragraphs>84</Paragraphs>
  <Slides>12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Concurrencia</vt:lpstr>
      <vt:lpstr>Glass</vt:lpstr>
      <vt:lpstr>What is glass?</vt:lpstr>
      <vt:lpstr>  Just to know….  “Glass is a solid material, who is fragile but hard at the same time”.  </vt:lpstr>
      <vt:lpstr>  How many types   of glass exist?</vt:lpstr>
      <vt:lpstr>Diapositiva 5</vt:lpstr>
      <vt:lpstr>Types of glass in architecture:</vt:lpstr>
      <vt:lpstr>Diapositiva 7</vt:lpstr>
      <vt:lpstr>Uses of glass</vt:lpstr>
      <vt:lpstr>Diapositiva 9</vt:lpstr>
      <vt:lpstr>Invention</vt:lpstr>
      <vt:lpstr>Relation between architecture  and glass </vt:lpstr>
      <vt:lpstr>Now … Let’s play …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Glass</dc:title>
  <dc:creator>.</dc:creator>
  <cp:lastModifiedBy>.</cp:lastModifiedBy>
  <cp:revision>44</cp:revision>
  <dcterms:created xsi:type="dcterms:W3CDTF">2010-02-28T18:22:45Z</dcterms:created>
  <dcterms:modified xsi:type="dcterms:W3CDTF">2010-03-02T01:16:53Z</dcterms:modified>
</cp:coreProperties>
</file>